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  <p:sldMasterId id="2147483655" r:id="rId4"/>
    <p:sldMasterId id="2147483656" r:id="rId5"/>
  </p:sldMasterIdLst>
  <p:notesMasterIdLst>
    <p:notesMasterId r:id="rId16"/>
  </p:notesMasterIdLst>
  <p:sldIdLst>
    <p:sldId id="256" r:id="rId6"/>
    <p:sldId id="265" r:id="rId7"/>
    <p:sldId id="274" r:id="rId8"/>
    <p:sldId id="275" r:id="rId9"/>
    <p:sldId id="277" r:id="rId10"/>
    <p:sldId id="278" r:id="rId11"/>
    <p:sldId id="281" r:id="rId12"/>
    <p:sldId id="279" r:id="rId13"/>
    <p:sldId id="280" r:id="rId14"/>
    <p:sldId id="266" r:id="rId15"/>
  </p:sldIdLst>
  <p:sldSz cx="12192000" cy="6858000"/>
  <p:notesSz cx="68199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7683"/>
    <a:srgbClr val="294351"/>
    <a:srgbClr val="264EA3"/>
    <a:srgbClr val="103B60"/>
    <a:srgbClr val="154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40" autoAdjust="0"/>
    <p:restoredTop sz="94660"/>
  </p:normalViewPr>
  <p:slideViewPr>
    <p:cSldViewPr snapToGrid="0">
      <p:cViewPr varScale="1">
        <p:scale>
          <a:sx n="63" d="100"/>
          <a:sy n="63" d="100"/>
        </p:scale>
        <p:origin x="67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RIANO GONZALVO Javier" userId="403f2029-1247-4a17-a99c-d2ed5e68d498" providerId="ADAL" clId="{E6CD8CFA-616E-4D90-812A-9E918FE2A11C}"/>
    <pc:docChg chg="modSld">
      <pc:chgData name="SORIANO GONZALVO Javier" userId="403f2029-1247-4a17-a99c-d2ed5e68d498" providerId="ADAL" clId="{E6CD8CFA-616E-4D90-812A-9E918FE2A11C}" dt="2025-10-06T17:17:03.336" v="24" actId="404"/>
      <pc:docMkLst>
        <pc:docMk/>
      </pc:docMkLst>
      <pc:sldChg chg="modSp mod">
        <pc:chgData name="SORIANO GONZALVO Javier" userId="403f2029-1247-4a17-a99c-d2ed5e68d498" providerId="ADAL" clId="{E6CD8CFA-616E-4D90-812A-9E918FE2A11C}" dt="2025-10-06T17:16:23.358" v="7" actId="404"/>
        <pc:sldMkLst>
          <pc:docMk/>
          <pc:sldMk cId="2861320952" sldId="274"/>
        </pc:sldMkLst>
        <pc:spChg chg="mod">
          <ac:chgData name="SORIANO GONZALVO Javier" userId="403f2029-1247-4a17-a99c-d2ed5e68d498" providerId="ADAL" clId="{E6CD8CFA-616E-4D90-812A-9E918FE2A11C}" dt="2025-10-06T17:16:23.358" v="7" actId="404"/>
          <ac:spMkLst>
            <pc:docMk/>
            <pc:sldMk cId="2861320952" sldId="274"/>
            <ac:spMk id="9" creationId="{F618140F-F7B7-81F4-90CE-483A656AF886}"/>
          </ac:spMkLst>
        </pc:spChg>
      </pc:sldChg>
      <pc:sldChg chg="modSp mod">
        <pc:chgData name="SORIANO GONZALVO Javier" userId="403f2029-1247-4a17-a99c-d2ed5e68d498" providerId="ADAL" clId="{E6CD8CFA-616E-4D90-812A-9E918FE2A11C}" dt="2025-10-06T17:16:38.365" v="14" actId="1076"/>
        <pc:sldMkLst>
          <pc:docMk/>
          <pc:sldMk cId="3751143605" sldId="275"/>
        </pc:sldMkLst>
        <pc:spChg chg="mod">
          <ac:chgData name="SORIANO GONZALVO Javier" userId="403f2029-1247-4a17-a99c-d2ed5e68d498" providerId="ADAL" clId="{E6CD8CFA-616E-4D90-812A-9E918FE2A11C}" dt="2025-10-06T17:16:38.365" v="14" actId="1076"/>
          <ac:spMkLst>
            <pc:docMk/>
            <pc:sldMk cId="3751143605" sldId="275"/>
            <ac:spMk id="9" creationId="{F6C553B9-6281-988E-8D16-3D767121EF6A}"/>
          </ac:spMkLst>
        </pc:spChg>
      </pc:sldChg>
      <pc:sldChg chg="modSp mod">
        <pc:chgData name="SORIANO GONZALVO Javier" userId="403f2029-1247-4a17-a99c-d2ed5e68d498" providerId="ADAL" clId="{E6CD8CFA-616E-4D90-812A-9E918FE2A11C}" dt="2025-10-06T17:16:52.756" v="21" actId="1076"/>
        <pc:sldMkLst>
          <pc:docMk/>
          <pc:sldMk cId="2749294234" sldId="277"/>
        </pc:sldMkLst>
        <pc:spChg chg="mod">
          <ac:chgData name="SORIANO GONZALVO Javier" userId="403f2029-1247-4a17-a99c-d2ed5e68d498" providerId="ADAL" clId="{E6CD8CFA-616E-4D90-812A-9E918FE2A11C}" dt="2025-10-06T17:16:52.756" v="21" actId="1076"/>
          <ac:spMkLst>
            <pc:docMk/>
            <pc:sldMk cId="2749294234" sldId="277"/>
            <ac:spMk id="9" creationId="{2A0880CB-C7CB-EB84-C6AC-EA0129F6A1B3}"/>
          </ac:spMkLst>
        </pc:spChg>
      </pc:sldChg>
      <pc:sldChg chg="modSp mod">
        <pc:chgData name="SORIANO GONZALVO Javier" userId="403f2029-1247-4a17-a99c-d2ed5e68d498" providerId="ADAL" clId="{E6CD8CFA-616E-4D90-812A-9E918FE2A11C}" dt="2025-10-06T17:17:03.336" v="24" actId="404"/>
        <pc:sldMkLst>
          <pc:docMk/>
          <pc:sldMk cId="2180638646" sldId="278"/>
        </pc:sldMkLst>
        <pc:spChg chg="mod">
          <ac:chgData name="SORIANO GONZALVO Javier" userId="403f2029-1247-4a17-a99c-d2ed5e68d498" providerId="ADAL" clId="{E6CD8CFA-616E-4D90-812A-9E918FE2A11C}" dt="2025-10-06T17:17:03.336" v="24" actId="404"/>
          <ac:spMkLst>
            <pc:docMk/>
            <pc:sldMk cId="2180638646" sldId="278"/>
            <ac:spMk id="9" creationId="{DB98F9F2-DB98-0B1B-5F91-238C000D06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9528F-7D20-4CEA-A048-CA28B09A750D}" type="datetimeFigureOut">
              <a:rPr lang="en-IE" smtClean="0"/>
              <a:t>06/10/2025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01A65-5169-4207-AE51-87DA8752189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9556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2E81A-72B3-0528-99B3-B8CAE04F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417AAE-CA33-F6E1-832E-3363F82E6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C5B8C3-3EC9-1FE6-4B57-7101EE027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D76D0A-CC9C-B491-4162-93AF6BB1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2715A3-80EB-0B0F-A453-E9F88F28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D133-66B7-7744-8101-795E647EB396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A4A58-F318-A530-8BEE-A0FA1E443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05AC77-B5AB-8FAB-889A-F13DFBE12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E7B5B0-41C8-7B1D-FE10-1E41A688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3B7162-3BC7-FB80-F9A2-A4589015B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402163-F3A3-E983-A620-F430F5C5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D133-66B7-7744-8101-795E647EB396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54DB8-5649-98EF-43DD-B06BAA81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FF3F91-DD23-D1E3-9774-563EA9677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24E045-2537-C3A1-343D-5837EAD3E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995F46-E43C-7C72-D52F-C4249CD8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6B594A-CDF5-520C-FD75-E5C7E2EF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D133-66B7-7744-8101-795E647EB396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0D2DC-CCD8-3726-F322-DDA5E383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19C493-462A-1280-A8DB-BC0C98489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B4E73E-8CF9-6E54-F334-C363B5023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0E060D-D62A-7CB9-D8A0-23F4DEFE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63860-EA67-8B33-5472-1581739C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D133-66B7-7744-8101-795E647EB396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1116EC5-F5E9-DF75-E6A0-A7EEDE36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026"/>
            <a:ext cx="10515600" cy="388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D5005C-37F7-00BB-10D8-098063B17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06487"/>
            <a:ext cx="10515600" cy="3970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EA0FE3-5873-D421-22ED-E5A8C98ED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56FA76-2747-EE5F-085E-9F4C8BD98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D8F77-56BF-E700-3300-D2C7594E3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BBD133-66B7-7744-8101-795E647EB396}" type="slidenum">
              <a:rPr lang="es-ES" smtClean="0"/>
              <a:t>‹#›</a:t>
            </a:fld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51E7B6-AAB1-3867-A98F-74B5555293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394" y="-12562"/>
            <a:ext cx="12226787" cy="77891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119EEE8-A69E-1071-F111-1B47F9A072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4" y="181210"/>
            <a:ext cx="3955774" cy="411243"/>
          </a:xfrm>
          <a:prstGeom prst="rect">
            <a:avLst/>
          </a:prstGeom>
        </p:spPr>
      </p:pic>
      <p:pic>
        <p:nvPicPr>
          <p:cNvPr id="12" name="Imagen 11" descr="Logotipo&#10;&#10;El contenido generado por IA puede ser incorrecto.">
            <a:extLst>
              <a:ext uri="{FF2B5EF4-FFF2-40B4-BE49-F238E27FC236}">
                <a16:creationId xmlns:a16="http://schemas.microsoft.com/office/drawing/2014/main" id="{67CA53C6-D074-529C-E0FB-1781F305ADA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82" y="189184"/>
            <a:ext cx="1089991" cy="45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0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spc="-15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D33C2D1-68F1-D7AB-AD13-767D037D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69D94E-4229-D0EB-BAED-CDC0A9925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C1C16E-823F-7C82-83D5-1C02278C3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D0043E-EC8A-CB64-A666-896003DB7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C34572-2C13-B7F8-598E-B444C44CD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D53BA-E110-C446-9338-1AC430A78623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830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07FBD991-E83A-6BBE-6B0C-05807A3203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4"/>
            <a:ext cx="12194942" cy="6856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8CBA96-49F2-415A-A594-AF295F790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888" y="3944883"/>
            <a:ext cx="5794409" cy="1328285"/>
          </a:xfrm>
          <a:noFill/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Challenges in Copyright Mediation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Value to Artists and Authors</a:t>
            </a:r>
            <a:b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9634B-A082-470D-8951-2140281A55B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90888" y="5273168"/>
            <a:ext cx="5303521" cy="875569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Patricia McGovern - DFMG Solicitors LLP Dublin Ireland </a:t>
            </a:r>
          </a:p>
          <a:p>
            <a:pPr marL="0" indent="0" algn="l">
              <a:spcBef>
                <a:spcPts val="0"/>
              </a:spcBef>
              <a:buNone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Logotipo&#10;&#10;El contenido generado por IA puede ser incorrecto.">
            <a:extLst>
              <a:ext uri="{FF2B5EF4-FFF2-40B4-BE49-F238E27FC236}">
                <a16:creationId xmlns:a16="http://schemas.microsoft.com/office/drawing/2014/main" id="{DBFA0194-A86B-9597-7FA1-7449B05C8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7" y="377208"/>
            <a:ext cx="1713297" cy="718797"/>
          </a:xfrm>
          <a:prstGeom prst="rect">
            <a:avLst/>
          </a:prstGeom>
        </p:spPr>
      </p:pic>
      <p:pic>
        <p:nvPicPr>
          <p:cNvPr id="26" name="Imagen 25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8DD00054-D03E-10F9-1666-C38C12276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83"/>
          <a:stretch>
            <a:fillRect/>
          </a:stretch>
        </p:blipFill>
        <p:spPr>
          <a:xfrm>
            <a:off x="490888" y="1341321"/>
            <a:ext cx="3830812" cy="1328285"/>
          </a:xfrm>
          <a:prstGeom prst="rect">
            <a:avLst/>
          </a:prstGeom>
        </p:spPr>
      </p:pic>
      <p:pic>
        <p:nvPicPr>
          <p:cNvPr id="27" name="Imagen 26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86775F8E-AEF4-7170-AE32-1BFEC1EA7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02" b="30707"/>
          <a:stretch>
            <a:fillRect/>
          </a:stretch>
        </p:blipFill>
        <p:spPr>
          <a:xfrm>
            <a:off x="490888" y="2669606"/>
            <a:ext cx="3830812" cy="3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7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3C98F4A4-4300-BBA7-DA44-D4BE4BC079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C3A141-5606-B507-3F31-38230CE2E3D3}"/>
              </a:ext>
            </a:extLst>
          </p:cNvPr>
          <p:cNvSpPr txBox="1"/>
          <p:nvPr/>
        </p:nvSpPr>
        <p:spPr>
          <a:xfrm>
            <a:off x="3438143" y="3044279"/>
            <a:ext cx="5315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THANK YOU</a:t>
            </a:r>
          </a:p>
        </p:txBody>
      </p:sp>
      <p:pic>
        <p:nvPicPr>
          <p:cNvPr id="7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944FCD78-CC06-865F-2928-BB8BD874E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351" y="5330031"/>
            <a:ext cx="1713297" cy="71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4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014B407-85E0-0A17-FAF8-13BDA9D8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47" y="1572448"/>
            <a:ext cx="11055010" cy="3518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94351"/>
                </a:solidFill>
              </a:defRPr>
            </a:lvl1pPr>
          </a:lstStyle>
          <a:p>
            <a:pPr algn="ctr"/>
            <a:r>
              <a:rPr lang="en-US" b="1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What is Copyright?</a:t>
            </a:r>
            <a:br>
              <a:rPr lang="en-US" b="1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b="1" spc="-1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031724-57D6-C0F2-9891-0077E51F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168" y="1924342"/>
            <a:ext cx="11055009" cy="451091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>
              <a:defRPr>
                <a:solidFill>
                  <a:srgbClr val="6D7683"/>
                </a:solidFill>
              </a:defRPr>
            </a:lvl1pPr>
            <a:lvl2pPr>
              <a:defRPr>
                <a:solidFill>
                  <a:srgbClr val="6D7683"/>
                </a:solidFill>
              </a:defRPr>
            </a:lvl2pPr>
            <a:lvl3pPr>
              <a:defRPr>
                <a:solidFill>
                  <a:srgbClr val="6D7683"/>
                </a:solidFill>
              </a:defRPr>
            </a:lvl3pPr>
            <a:lvl4pPr>
              <a:defRPr>
                <a:solidFill>
                  <a:srgbClr val="6D7683"/>
                </a:solidFill>
              </a:defRPr>
            </a:lvl4pPr>
            <a:lvl5pPr>
              <a:defRPr>
                <a:solidFill>
                  <a:srgbClr val="6D7683"/>
                </a:solidFill>
              </a:defRPr>
            </a:lvl5pPr>
          </a:lstStyle>
          <a:p>
            <a:pPr marL="1143000" marR="0" lvl="2" indent="-228600" algn="l" defTabSz="914400" rtl="0" eaLnBrk="0" fontAlgn="base" latinLnBrk="0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Exclusive rights for creators of original works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Exclusive rights for creators of original works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Applies to authors, performers, producers, broadcasters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IE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 include reproduction, distribution, adaptation, and public availability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IE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Arises automatically on creation (no registration needed in the EU)</a:t>
            </a:r>
          </a:p>
          <a:p>
            <a:pPr marL="1143000" marR="0" lvl="2" indent="-2286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Applies to authors, performers, producers, broadcasters</a:t>
            </a:r>
          </a:p>
          <a:p>
            <a:pPr marL="1143000" marR="0" lvl="2" indent="-2286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endParaRPr kumimoji="0" lang="en-I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Rights include reproduction, distribution, adaptation, and public availability</a:t>
            </a:r>
          </a:p>
          <a:p>
            <a:pPr marL="1143000" marR="0" lvl="2" indent="-2286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endParaRPr kumimoji="0" lang="en-I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Arises automatically on creation (no registration needed in the EU)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en-IE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9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90614-A568-9CBA-7EE4-64F7755D0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396F26F-AA96-EAD1-068E-E72CE9A8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47" y="775505"/>
            <a:ext cx="11055010" cy="8333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94351"/>
                </a:solidFill>
              </a:defRPr>
            </a:lvl1pPr>
          </a:lstStyle>
          <a:p>
            <a:pPr algn="ctr"/>
            <a:br>
              <a:rPr lang="en-US" b="1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b="1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T</a:t>
            </a:r>
            <a:r>
              <a:rPr lang="en-GB" b="1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ypes of Works Protected by Copyright </a:t>
            </a:r>
            <a:endParaRPr lang="en-US" b="1" spc="-1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618140F-F7B7-81F4-90CE-483A656AF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47" y="1608881"/>
            <a:ext cx="11055009" cy="477642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>
              <a:defRPr>
                <a:solidFill>
                  <a:srgbClr val="6D7683"/>
                </a:solidFill>
              </a:defRPr>
            </a:lvl1pPr>
            <a:lvl2pPr>
              <a:defRPr>
                <a:solidFill>
                  <a:srgbClr val="6D7683"/>
                </a:solidFill>
              </a:defRPr>
            </a:lvl2pPr>
            <a:lvl3pPr>
              <a:defRPr>
                <a:solidFill>
                  <a:srgbClr val="6D7683"/>
                </a:solidFill>
              </a:defRPr>
            </a:lvl3pPr>
            <a:lvl4pPr>
              <a:defRPr>
                <a:solidFill>
                  <a:srgbClr val="6D7683"/>
                </a:solidFill>
              </a:defRPr>
            </a:lvl4pPr>
            <a:lvl5pPr>
              <a:defRPr>
                <a:solidFill>
                  <a:srgbClr val="6D7683"/>
                </a:solidFill>
              </a:defRPr>
            </a:lvl5pPr>
          </a:lstStyle>
          <a:p>
            <a:pPr marL="1143000" marR="0" lvl="2" indent="-2286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Exclusive rights for creators of original works</a:t>
            </a:r>
            <a:r>
              <a:rPr lang="en-GB" altLang="en-US" sz="3600" b="1" dirty="0"/>
              <a:t> 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Literary works (books, blogs, software)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IE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Dramatic and musical works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IE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Artistic works (paintings, photographs, architecture)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IE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Audio-visual works (films, TV, multimedia)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IE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Databases, broadcasts, typographical arrangements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en-US" sz="18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en-IE" sz="18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Clr>
                <a:srgbClr val="FFFF66"/>
              </a:buClr>
              <a:buSzPct val="80000"/>
              <a:defRPr/>
            </a:pPr>
            <a:endParaRPr lang="en-GB" altLang="en-US" sz="1800" dirty="0">
              <a:latin typeface="Times New Roman" pitchFamily="18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Applies to authors, performers, producers, broadcasters</a:t>
            </a:r>
          </a:p>
          <a:p>
            <a:pPr marL="1143000" marR="0" lvl="2" indent="-2286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endParaRPr kumimoji="0" lang="en-I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Rights include reproduction, distribution, adaptation, and public availability</a:t>
            </a:r>
          </a:p>
          <a:p>
            <a:pPr marL="1143000" marR="0" lvl="2" indent="-2286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endParaRPr kumimoji="0" lang="en-I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Arises automatically on creation (no registration needed in the EU)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en-IE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20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9A225-2D9C-A449-D7A6-E855ECE24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7F56E43-45A0-D9F4-A72D-EF280419B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47" y="1000897"/>
            <a:ext cx="11055010" cy="9234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94351"/>
                </a:solidFill>
              </a:defRPr>
            </a:lvl1pPr>
          </a:lstStyle>
          <a:p>
            <a:pPr algn="ctr"/>
            <a:r>
              <a:rPr lang="en-US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Exceptions  and </a:t>
            </a:r>
            <a:br>
              <a:rPr lang="en-US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r>
              <a:rPr lang="en-US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Economic and Moral Rights </a:t>
            </a:r>
            <a:endParaRPr lang="en-US" b="1" spc="-150" dirty="0"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6C553B9-6281-988E-8D16-3D767121E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47" y="2015782"/>
            <a:ext cx="11055009" cy="4460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>
              <a:defRPr>
                <a:solidFill>
                  <a:srgbClr val="6D7683"/>
                </a:solidFill>
              </a:defRPr>
            </a:lvl1pPr>
            <a:lvl2pPr>
              <a:defRPr>
                <a:solidFill>
                  <a:srgbClr val="6D7683"/>
                </a:solidFill>
              </a:defRPr>
            </a:lvl2pPr>
            <a:lvl3pPr>
              <a:defRPr>
                <a:solidFill>
                  <a:srgbClr val="6D7683"/>
                </a:solidFill>
              </a:defRPr>
            </a:lvl3pPr>
            <a:lvl4pPr>
              <a:defRPr>
                <a:solidFill>
                  <a:srgbClr val="6D7683"/>
                </a:solidFill>
              </a:defRPr>
            </a:lvl4pPr>
            <a:lvl5pPr>
              <a:defRPr>
                <a:solidFill>
                  <a:srgbClr val="6D7683"/>
                </a:solidFill>
              </a:defRPr>
            </a:lvl5pPr>
          </a:lstStyle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Exceptions: fair dealing, education, libraries and archives, disabilities, orphan works, text and data mining, temporary copies, quotations and extracts, parody, caricature and pastiche, reporting, etc.</a:t>
            </a:r>
          </a:p>
          <a:p>
            <a:pPr marL="1602000" indent="-11430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IE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Economic: exploitation (licensing, contracts)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IE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Moral: paternity, integrity, false attribution, privacy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IE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Moral rights usually cannot be assigned, but may be waived</a:t>
            </a:r>
            <a:endParaRPr lang="en-IE" sz="1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Rights include reproduction, distribution, adaptation, and public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availability</a:t>
            </a:r>
          </a:p>
          <a:p>
            <a:pPr marL="1143000" marR="0" lvl="2" indent="-2286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endParaRPr kumimoji="0" lang="en-I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Arises automatically on creation (no registration needed in the EU)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en-IE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14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FBCE1-238A-3659-F4B8-AAB896E73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5EAD083-4862-1E9D-9E39-10D284510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47" y="1000897"/>
            <a:ext cx="11055010" cy="9234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94351"/>
                </a:solidFill>
              </a:defRPr>
            </a:lvl1pPr>
          </a:lstStyle>
          <a:p>
            <a:pPr algn="ctr"/>
            <a:r>
              <a:rPr lang="en-GB" b="1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Collective Management and</a:t>
            </a:r>
            <a:br>
              <a:rPr lang="en-GB" b="1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GB" b="1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Authors and Artists </a:t>
            </a:r>
            <a:endParaRPr lang="en-US" b="1" spc="-1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A0880CB-C7CB-EB84-C6AC-EA0129F6A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95" y="2158022"/>
            <a:ext cx="11055009" cy="4460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>
              <a:defRPr>
                <a:solidFill>
                  <a:srgbClr val="6D7683"/>
                </a:solidFill>
              </a:defRPr>
            </a:lvl1pPr>
            <a:lvl2pPr>
              <a:defRPr>
                <a:solidFill>
                  <a:srgbClr val="6D7683"/>
                </a:solidFill>
              </a:defRPr>
            </a:lvl2pPr>
            <a:lvl3pPr>
              <a:defRPr>
                <a:solidFill>
                  <a:srgbClr val="6D7683"/>
                </a:solidFill>
              </a:defRPr>
            </a:lvl3pPr>
            <a:lvl4pPr>
              <a:defRPr>
                <a:solidFill>
                  <a:srgbClr val="6D7683"/>
                </a:solidFill>
              </a:defRPr>
            </a:lvl4pPr>
            <a:lvl5pPr>
              <a:defRPr>
                <a:solidFill>
                  <a:srgbClr val="6D7683"/>
                </a:solidFill>
              </a:defRPr>
            </a:lvl5pPr>
          </a:lstStyle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Collecting societies (CMOs) manage rights for groups of creators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Enable efficient licensing, royalty collection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sz="1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 – person who creates the work – may not  be the same as the owner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IE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sz="1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Artist – author of an artistic work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rises automatically on creation (no registration needed in the EU)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en-IE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9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4BB90-368D-C642-6073-740B749AB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0DADDD3-F767-B5E2-7FCD-92DC0DC0A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47" y="1000897"/>
            <a:ext cx="11055010" cy="9234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94351"/>
                </a:solidFill>
              </a:defRPr>
            </a:lvl1pPr>
          </a:lstStyle>
          <a:p>
            <a:pPr algn="ctr"/>
            <a:r>
              <a:rPr lang="en-US" b="1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T</a:t>
            </a:r>
            <a:r>
              <a:rPr lang="en-US" dirty="0"/>
              <a:t>ypes of copyright disputes that are typically mediated</a:t>
            </a:r>
            <a:endParaRPr lang="en-US" b="1" spc="-1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B98F9F2-DB98-0B1B-5F91-238C000D0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47" y="1924342"/>
            <a:ext cx="11055009" cy="4460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>
              <a:defRPr>
                <a:solidFill>
                  <a:srgbClr val="6D7683"/>
                </a:solidFill>
              </a:defRPr>
            </a:lvl1pPr>
            <a:lvl2pPr>
              <a:defRPr>
                <a:solidFill>
                  <a:srgbClr val="6D7683"/>
                </a:solidFill>
              </a:defRPr>
            </a:lvl2pPr>
            <a:lvl3pPr>
              <a:defRPr>
                <a:solidFill>
                  <a:srgbClr val="6D7683"/>
                </a:solidFill>
              </a:defRPr>
            </a:lvl3pPr>
            <a:lvl4pPr>
              <a:defRPr>
                <a:solidFill>
                  <a:srgbClr val="6D7683"/>
                </a:solidFill>
              </a:defRPr>
            </a:lvl4pPr>
            <a:lvl5pPr>
              <a:defRPr>
                <a:solidFill>
                  <a:srgbClr val="6D7683"/>
                </a:solidFill>
              </a:defRPr>
            </a:lvl5pPr>
          </a:lstStyle>
          <a:p>
            <a:pPr lvl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Licensing and royalty disputes</a:t>
            </a:r>
          </a:p>
          <a:p>
            <a:pPr lvl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endParaRPr lang="en-IE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infringement claims (but not e.g. where interlocutory relief is required)</a:t>
            </a:r>
            <a:endParaRPr lang="en-IE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endParaRPr lang="en-IE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Contractual disputes relating to assignments or licensing</a:t>
            </a:r>
            <a:endParaRPr lang="en-IE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endParaRPr lang="en-IE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Issues involving moral rights or the applicability of exceptions or limitations</a:t>
            </a:r>
            <a:endParaRPr lang="en-IE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638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DBD66-B500-F104-7253-30983232B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FF152C2-E063-3BAE-DA0C-260067C4E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47" y="1000897"/>
            <a:ext cx="11055010" cy="9234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94351"/>
                </a:solidFill>
              </a:defRPr>
            </a:lvl1pPr>
          </a:lstStyle>
          <a:p>
            <a:pPr algn="ctr"/>
            <a:r>
              <a:rPr lang="en-US" b="1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T</a:t>
            </a:r>
            <a:r>
              <a:rPr lang="en-US" dirty="0"/>
              <a:t>ypes of copyright disputes that are typically mediated</a:t>
            </a:r>
            <a:endParaRPr lang="en-US" b="1" spc="-1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B835452-E492-24D4-0F90-5908E1CFE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47" y="1924342"/>
            <a:ext cx="11055009" cy="4460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>
              <a:defRPr>
                <a:solidFill>
                  <a:srgbClr val="6D7683"/>
                </a:solidFill>
              </a:defRPr>
            </a:lvl1pPr>
            <a:lvl2pPr>
              <a:defRPr>
                <a:solidFill>
                  <a:srgbClr val="6D7683"/>
                </a:solidFill>
              </a:defRPr>
            </a:lvl2pPr>
            <a:lvl3pPr>
              <a:defRPr>
                <a:solidFill>
                  <a:srgbClr val="6D7683"/>
                </a:solidFill>
              </a:defRPr>
            </a:lvl3pPr>
            <a:lvl4pPr>
              <a:defRPr>
                <a:solidFill>
                  <a:srgbClr val="6D7683"/>
                </a:solidFill>
              </a:defRPr>
            </a:lvl4pPr>
            <a:lvl5pPr>
              <a:defRPr>
                <a:solidFill>
                  <a:srgbClr val="6D7683"/>
                </a:solidFill>
              </a:defRPr>
            </a:lvl5pPr>
          </a:lstStyle>
          <a:p>
            <a:pPr lvl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endParaRPr lang="en-IE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Disputes concerning digital content usage</a:t>
            </a:r>
            <a:endParaRPr lang="en-IE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endParaRPr lang="en-IE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Complex disputes that can benefit from flexible negotiations rather than ridged court rule.</a:t>
            </a:r>
          </a:p>
          <a:p>
            <a:pPr marL="457200" lvl="1" indent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US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Multi-jurisdictional disputes – copyright not as harmonized as other areas of IP</a:t>
            </a:r>
            <a:endParaRPr lang="en-IE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96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IE" sz="9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Aft>
                <a:spcPts val="600"/>
              </a:spcAft>
              <a:buNone/>
            </a:pPr>
            <a:endParaRPr lang="en-US" sz="6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Exclusive rights for creators of original works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availability</a:t>
            </a:r>
          </a:p>
          <a:p>
            <a:pPr marL="1143000" marR="0" lvl="2" indent="-2286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endParaRPr kumimoji="0" lang="en-I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Arises automatically on creation (no registration needed in the EU)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en-IE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8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9219D-6070-1A43-05CE-7BD8DFA2C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8540320-36CF-54BA-C9E7-19948F86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47" y="1000897"/>
            <a:ext cx="11055010" cy="9234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94351"/>
                </a:solidFill>
              </a:defRPr>
            </a:lvl1pPr>
          </a:lstStyle>
          <a:p>
            <a:pPr algn="ctr"/>
            <a:r>
              <a:rPr lang="en-US" b="1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Why Mediate Copyright Disputes?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0C0F952-6520-443C-F92E-0CBBB3E25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47" y="1924342"/>
            <a:ext cx="11055009" cy="4460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>
              <a:defRPr>
                <a:solidFill>
                  <a:srgbClr val="6D7683"/>
                </a:solidFill>
              </a:defRPr>
            </a:lvl1pPr>
            <a:lvl2pPr>
              <a:defRPr>
                <a:solidFill>
                  <a:srgbClr val="6D7683"/>
                </a:solidFill>
              </a:defRPr>
            </a:lvl2pPr>
            <a:lvl3pPr>
              <a:defRPr>
                <a:solidFill>
                  <a:srgbClr val="6D7683"/>
                </a:solidFill>
              </a:defRPr>
            </a:lvl3pPr>
            <a:lvl4pPr>
              <a:defRPr>
                <a:solidFill>
                  <a:srgbClr val="6D7683"/>
                </a:solidFill>
              </a:defRPr>
            </a:lvl4pPr>
            <a:lvl5pPr>
              <a:defRPr>
                <a:solidFill>
                  <a:srgbClr val="6D7683"/>
                </a:solidFill>
              </a:defRPr>
            </a:lvl5pPr>
          </a:lstStyle>
          <a:p>
            <a:pPr lvl="2">
              <a:lnSpc>
                <a:spcPct val="115000"/>
              </a:lnSpc>
              <a:spcAft>
                <a:spcPts val="600"/>
              </a:spcAft>
              <a:buNone/>
            </a:pPr>
            <a:endParaRPr lang="en-US" sz="6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600"/>
              </a:spcAft>
            </a:pPr>
            <a:r>
              <a:rPr lang="en-GB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Speed and confidentiality</a:t>
            </a:r>
          </a:p>
          <a:p>
            <a:pPr lvl="1">
              <a:lnSpc>
                <a:spcPct val="115000"/>
              </a:lnSpc>
              <a:spcAft>
                <a:spcPts val="600"/>
              </a:spcAft>
            </a:pPr>
            <a:endParaRPr lang="en-GB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5000"/>
              </a:lnSpc>
              <a:spcAft>
                <a:spcPts val="600"/>
              </a:spcAft>
            </a:pPr>
            <a:r>
              <a:rPr lang="en-GB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Creative, commercial solutions</a:t>
            </a:r>
          </a:p>
          <a:p>
            <a:pPr lvl="1">
              <a:lnSpc>
                <a:spcPct val="115000"/>
              </a:lnSpc>
              <a:spcAft>
                <a:spcPts val="600"/>
              </a:spcAft>
            </a:pPr>
            <a:endParaRPr lang="en-GB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5000"/>
              </a:lnSpc>
              <a:spcAft>
                <a:spcPts val="600"/>
              </a:spcAft>
            </a:pPr>
            <a:r>
              <a:rPr lang="en-GB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Useful for contractual/licensing disputes, cross-border cases</a:t>
            </a:r>
          </a:p>
          <a:p>
            <a:pPr lvl="1">
              <a:lnSpc>
                <a:spcPct val="115000"/>
              </a:lnSpc>
              <a:spcAft>
                <a:spcPts val="600"/>
              </a:spcAft>
            </a:pPr>
            <a:endParaRPr lang="en-GB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5000"/>
              </a:lnSpc>
              <a:spcAft>
                <a:spcPts val="600"/>
              </a:spcAft>
            </a:pPr>
            <a:r>
              <a:rPr lang="en-GB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 suitable for urgent or strictly legal disputes (piracy, interim relief)</a:t>
            </a:r>
          </a:p>
          <a:p>
            <a:pPr lvl="2">
              <a:lnSpc>
                <a:spcPct val="115000"/>
              </a:lnSpc>
              <a:spcAft>
                <a:spcPts val="600"/>
              </a:spcAft>
              <a:buNone/>
            </a:pPr>
            <a:endParaRPr lang="en-US" sz="8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Exclusive rights for creators of original works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availability</a:t>
            </a:r>
          </a:p>
          <a:p>
            <a:pPr marL="1143000" marR="0" lvl="2" indent="-2286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endParaRPr kumimoji="0" lang="en-I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Arises automatically on creation (no registration needed in the EU)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en-IE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95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34CD7-CD4F-E715-3CFF-A915930CC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D274E94-42E2-F7D7-543B-DDE56CD6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47" y="1000897"/>
            <a:ext cx="11055010" cy="9234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94351"/>
                </a:solidFill>
              </a:defRPr>
            </a:lvl1pPr>
          </a:lstStyle>
          <a:p>
            <a:pPr algn="ctr"/>
            <a:r>
              <a:rPr lang="en-US" b="1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EU Frameworks for Mediation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DAA103-2B67-2215-A087-58993A6D6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95" y="2264565"/>
            <a:ext cx="11055009" cy="359253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>
              <a:defRPr>
                <a:solidFill>
                  <a:srgbClr val="6D7683"/>
                </a:solidFill>
              </a:defRPr>
            </a:lvl1pPr>
            <a:lvl2pPr>
              <a:defRPr>
                <a:solidFill>
                  <a:srgbClr val="6D7683"/>
                </a:solidFill>
              </a:defRPr>
            </a:lvl2pPr>
            <a:lvl3pPr>
              <a:defRPr>
                <a:solidFill>
                  <a:srgbClr val="6D7683"/>
                </a:solidFill>
              </a:defRPr>
            </a:lvl3pPr>
            <a:lvl4pPr>
              <a:defRPr>
                <a:solidFill>
                  <a:srgbClr val="6D7683"/>
                </a:solidFill>
              </a:defRPr>
            </a:lvl4pPr>
            <a:lvl5pPr>
              <a:defRPr>
                <a:solidFill>
                  <a:srgbClr val="6D7683"/>
                </a:solidFill>
              </a:defRPr>
            </a:lvl5pPr>
          </a:lstStyle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Civil and Commercial Mediation Directive (2008/52/EC)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Single Market Directive (2019/790)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Services Act  (DSA)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Platform-to-Business Regulation (Regulation (EU) 2019/1150, "P2B") 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Markets Act (DMA)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Collective Rights Management Directive (2014/26/EU):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Consumer ADR Directive (2013/11/EU): mediation included</a:t>
            </a:r>
          </a:p>
          <a:p>
            <a:pPr lvl="2">
              <a:lnSpc>
                <a:spcPct val="115000"/>
              </a:lnSpc>
              <a:spcAft>
                <a:spcPts val="600"/>
              </a:spcAft>
              <a:buNone/>
            </a:pPr>
            <a:endParaRPr lang="en-US" sz="6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Exclusive rights for creators of original works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availability</a:t>
            </a:r>
          </a:p>
          <a:p>
            <a:pPr marL="1143000" marR="0" lvl="2" indent="-2286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endParaRPr kumimoji="0" lang="en-I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Arises automatically on creation (no registration needed in the EU)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en-IE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089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614</Words>
  <Application>Microsoft Office PowerPoint</Application>
  <PresentationFormat>Widescreen</PresentationFormat>
  <Paragraphs>131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Aptos</vt:lpstr>
      <vt:lpstr>Aptos Display</vt:lpstr>
      <vt:lpstr>Arial</vt:lpstr>
      <vt:lpstr>Cambria</vt:lpstr>
      <vt:lpstr>Open Sans</vt:lpstr>
      <vt:lpstr>Times New Roman</vt:lpstr>
      <vt:lpstr>Wingdings</vt:lpstr>
      <vt:lpstr>Tema de Office</vt:lpstr>
      <vt:lpstr>Tema de Office</vt:lpstr>
      <vt:lpstr>Tema de Office</vt:lpstr>
      <vt:lpstr>Tema de Office</vt:lpstr>
      <vt:lpstr>Tema de Office</vt:lpstr>
      <vt:lpstr>Creative Challenges in Copyright Mediation: Adding Value to Artists and Authors    </vt:lpstr>
      <vt:lpstr>What is Copyright? </vt:lpstr>
      <vt:lpstr> Types of Works Protected by Copyright </vt:lpstr>
      <vt:lpstr>Exceptions  and  Economic and Moral Rights </vt:lpstr>
      <vt:lpstr>Collective Management and Authors and Artists </vt:lpstr>
      <vt:lpstr>Types of copyright disputes that are typically mediated</vt:lpstr>
      <vt:lpstr>Types of copyright disputes that are typically mediated</vt:lpstr>
      <vt:lpstr>Why Mediate Copyright Disputes?</vt:lpstr>
      <vt:lpstr>EU Frameworks for Mediation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in Arial Bold 36pt</dc:title>
  <dc:creator>GARCIA FIGUEROA Alicia</dc:creator>
  <cp:lastModifiedBy>SORIANO GONZALVO Javier</cp:lastModifiedBy>
  <cp:revision>27</cp:revision>
  <cp:lastPrinted>2025-09-09T13:51:28Z</cp:lastPrinted>
  <dcterms:created xsi:type="dcterms:W3CDTF">2022-01-18T15:08:34Z</dcterms:created>
  <dcterms:modified xsi:type="dcterms:W3CDTF">2025-10-06T17:17:07Z</dcterms:modified>
</cp:coreProperties>
</file>